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7" r:id="rId4"/>
    <p:sldId id="258" r:id="rId5"/>
    <p:sldId id="275" r:id="rId6"/>
    <p:sldId id="276" r:id="rId7"/>
    <p:sldId id="269" r:id="rId8"/>
    <p:sldId id="270" r:id="rId9"/>
    <p:sldId id="277" r:id="rId10"/>
    <p:sldId id="272" r:id="rId11"/>
    <p:sldId id="273" r:id="rId12"/>
    <p:sldId id="268" r:id="rId13"/>
    <p:sldId id="274" r:id="rId14"/>
    <p:sldId id="264" r:id="rId15"/>
    <p:sldId id="263" r:id="rId16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85EFE2"/>
    <a:srgbClr val="64DECF"/>
    <a:srgbClr val="FFCB4C"/>
    <a:srgbClr val="083759"/>
    <a:srgbClr val="CFAD5D"/>
    <a:srgbClr val="CBAA5C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7697" autoAdjust="0"/>
  </p:normalViewPr>
  <p:slideViewPr>
    <p:cSldViewPr snapToGrid="0">
      <p:cViewPr varScale="1">
        <p:scale>
          <a:sx n="83" d="100"/>
          <a:sy n="83" d="100"/>
        </p:scale>
        <p:origin x="16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720AA-C752-42EB-9C95-63C4A71CF843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B29F5-4677-426B-8F9D-49B68C75B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6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dirty="0" err="1"/>
              <a:t>싸피</a:t>
            </a:r>
            <a:r>
              <a:rPr lang="ko-KR" altLang="en-US" dirty="0"/>
              <a:t> 최종 관통 프로젝트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네고왕을</a:t>
            </a:r>
            <a:r>
              <a:rPr lang="ko-KR" altLang="en-US" dirty="0"/>
              <a:t> 발표할 박윤진입니다</a:t>
            </a:r>
            <a:r>
              <a:rPr lang="en-US" altLang="ko-KR" dirty="0"/>
              <a:t>. </a:t>
            </a:r>
            <a:r>
              <a:rPr lang="ko-KR" altLang="en-US" dirty="0"/>
              <a:t>캠에 마이크가 달려있어</a:t>
            </a:r>
            <a:r>
              <a:rPr lang="en-US" altLang="ko-KR" dirty="0"/>
              <a:t>, </a:t>
            </a:r>
            <a:r>
              <a:rPr lang="ko-KR" altLang="en-US" dirty="0"/>
              <a:t>원활한 목소리 전달을 위해 캠을 끈 점 양해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781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주요 개발 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29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UCC</a:t>
            </a:r>
            <a:r>
              <a:rPr lang="ko-KR" altLang="en-US" dirty="0"/>
              <a:t>입니다</a:t>
            </a:r>
            <a:r>
              <a:rPr lang="en-US" altLang="ko-KR" dirty="0"/>
              <a:t>: </a:t>
            </a:r>
            <a:r>
              <a:rPr lang="ko-KR" altLang="en-US" dirty="0"/>
              <a:t>회원 정보 기능도 모두 구현하였으나 시간상 생략하였습니다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423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5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후기는 다음과 같습니다</a:t>
            </a:r>
            <a:r>
              <a:rPr lang="en-US" altLang="ko-KR" dirty="0"/>
              <a:t>. </a:t>
            </a:r>
            <a:r>
              <a:rPr lang="ko-KR" altLang="en-US" dirty="0"/>
              <a:t>대략 요약하자면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‘</a:t>
            </a:r>
            <a:r>
              <a:rPr lang="ko-KR" altLang="en-US" dirty="0"/>
              <a:t>막막했지만 </a:t>
            </a:r>
            <a:r>
              <a:rPr lang="ko-KR" altLang="en-US" dirty="0" err="1"/>
              <a:t>민석이형님이</a:t>
            </a:r>
            <a:r>
              <a:rPr lang="ko-KR" altLang="en-US" dirty="0"/>
              <a:t> 틀을 </a:t>
            </a:r>
            <a:r>
              <a:rPr lang="ko-KR" altLang="en-US" dirty="0" err="1"/>
              <a:t>잡아주시고</a:t>
            </a:r>
            <a:r>
              <a:rPr lang="en-US" altLang="ko-KR" dirty="0"/>
              <a:t>, </a:t>
            </a:r>
            <a:r>
              <a:rPr lang="ko-KR" altLang="en-US" dirty="0"/>
              <a:t>요구한 구현을 차근차근 </a:t>
            </a:r>
            <a:r>
              <a:rPr lang="ko-KR" altLang="en-US" dirty="0" err="1"/>
              <a:t>하다보니</a:t>
            </a:r>
            <a:r>
              <a:rPr lang="ko-KR" altLang="en-US" dirty="0"/>
              <a:t> 점점 개발 실력이 늘었다</a:t>
            </a:r>
            <a:r>
              <a:rPr lang="en-US" altLang="ko-KR" dirty="0"/>
              <a:t>’</a:t>
            </a:r>
            <a:r>
              <a:rPr lang="ko-KR" altLang="en-US" dirty="0"/>
              <a:t>는 내용이고</a:t>
            </a:r>
            <a:r>
              <a:rPr lang="en-US" altLang="ko-KR" dirty="0"/>
              <a:t>, </a:t>
            </a:r>
            <a:r>
              <a:rPr lang="ko-KR" altLang="en-US" dirty="0"/>
              <a:t>민석이형은 </a:t>
            </a:r>
            <a:r>
              <a:rPr lang="en-US" altLang="ko-KR" dirty="0"/>
              <a:t>‘</a:t>
            </a:r>
            <a:r>
              <a:rPr lang="ko-KR" altLang="en-US" dirty="0"/>
              <a:t>나도 막막했지만 </a:t>
            </a:r>
            <a:r>
              <a:rPr lang="ko-KR" altLang="en-US" dirty="0" err="1"/>
              <a:t>멘붕온</a:t>
            </a:r>
            <a:r>
              <a:rPr lang="ko-KR" altLang="en-US" dirty="0"/>
              <a:t> 페어 정신을 잡아주고 </a:t>
            </a:r>
            <a:r>
              <a:rPr lang="ko-KR" altLang="en-US" dirty="0" err="1"/>
              <a:t>해나가니</a:t>
            </a:r>
            <a:r>
              <a:rPr lang="ko-KR" altLang="en-US" dirty="0"/>
              <a:t> 페어도 얼추 제 몫을 하는 걸 보니 서로 도움을 주고 받는 것이 </a:t>
            </a:r>
            <a:r>
              <a:rPr lang="ko-KR" altLang="en-US" dirty="0" err="1"/>
              <a:t>중요하다라는</a:t>
            </a:r>
            <a:r>
              <a:rPr lang="ko-KR" altLang="en-US" dirty="0"/>
              <a:t> 걸 </a:t>
            </a:r>
            <a:r>
              <a:rPr lang="ko-KR" altLang="en-US" dirty="0" err="1"/>
              <a:t>깨달았다</a:t>
            </a:r>
            <a:r>
              <a:rPr lang="en-US" altLang="ko-KR" dirty="0"/>
              <a:t>’</a:t>
            </a:r>
            <a:r>
              <a:rPr lang="ko-KR" altLang="en-US" dirty="0"/>
              <a:t>는 내용이었습니다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06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02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6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팀원과 맡은 업무는 다음과 같습니다</a:t>
            </a:r>
            <a:r>
              <a:rPr lang="en-US" altLang="ko-KR" dirty="0"/>
              <a:t>. </a:t>
            </a:r>
            <a:r>
              <a:rPr lang="ko-KR" altLang="en-US" dirty="0"/>
              <a:t>기본적으로 프론트</a:t>
            </a:r>
            <a:r>
              <a:rPr lang="en-US" altLang="ko-KR" dirty="0"/>
              <a:t>/</a:t>
            </a:r>
            <a:r>
              <a:rPr lang="ko-KR" altLang="en-US" dirty="0"/>
              <a:t>백 나눴지만</a:t>
            </a:r>
            <a:r>
              <a:rPr lang="en-US" altLang="ko-KR" dirty="0"/>
              <a:t>, </a:t>
            </a:r>
            <a:r>
              <a:rPr lang="ko-KR" altLang="en-US" dirty="0"/>
              <a:t>사실상 </a:t>
            </a:r>
            <a:r>
              <a:rPr lang="ko-KR" altLang="en-US" dirty="0" err="1"/>
              <a:t>민석이형님이</a:t>
            </a:r>
            <a:r>
              <a:rPr lang="ko-KR" altLang="en-US" dirty="0"/>
              <a:t> 어려운 부분은 다 했고요</a:t>
            </a:r>
            <a:r>
              <a:rPr lang="en-US" altLang="ko-KR" dirty="0"/>
              <a:t>,</a:t>
            </a:r>
            <a:r>
              <a:rPr lang="ko-KR" altLang="en-US" dirty="0"/>
              <a:t> 그래서 저는 </a:t>
            </a:r>
            <a:r>
              <a:rPr lang="en-US" altLang="ko-KR" dirty="0"/>
              <a:t>UCC</a:t>
            </a:r>
            <a:r>
              <a:rPr lang="ko-KR" altLang="en-US" dirty="0"/>
              <a:t>와 발표를 도맡아서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3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기획배경 및 목표입니다</a:t>
            </a:r>
            <a:r>
              <a:rPr lang="en-US" altLang="ko-KR" dirty="0"/>
              <a:t>. </a:t>
            </a:r>
            <a:r>
              <a:rPr lang="ko-KR" altLang="en-US" dirty="0"/>
              <a:t>여기 있는 </a:t>
            </a:r>
            <a:r>
              <a:rPr lang="ko-KR" altLang="en-US" dirty="0" err="1"/>
              <a:t>이모지</a:t>
            </a:r>
            <a:r>
              <a:rPr lang="ko-KR" altLang="en-US" dirty="0"/>
              <a:t> 군은 간단한 부동산 거래 웹사이트를 원합니다</a:t>
            </a:r>
            <a:r>
              <a:rPr lang="en-US" altLang="ko-KR" dirty="0"/>
              <a:t>. </a:t>
            </a:r>
            <a:r>
              <a:rPr lang="ko-KR" altLang="en-US" dirty="0"/>
              <a:t>어떤 </a:t>
            </a:r>
            <a:r>
              <a:rPr lang="ko-KR" altLang="en-US" dirty="0" err="1"/>
              <a:t>웹사이트냐면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…</a:t>
            </a:r>
            <a:r>
              <a:rPr lang="ko-KR" altLang="en-US" dirty="0"/>
              <a:t>할 수 있고</a:t>
            </a:r>
            <a:r>
              <a:rPr lang="en-US" altLang="ko-KR" dirty="0"/>
              <a:t>, 2. ...</a:t>
            </a:r>
            <a:r>
              <a:rPr lang="ko-KR" altLang="en-US" dirty="0"/>
              <a:t>할 수 있고</a:t>
            </a:r>
            <a:r>
              <a:rPr lang="en-US" altLang="ko-KR" dirty="0"/>
              <a:t>, 3. … </a:t>
            </a:r>
            <a:r>
              <a:rPr lang="ko-KR" altLang="en-US" dirty="0"/>
              <a:t>할 수 있는 웹사이트를 찾고 있다고 합니다</a:t>
            </a:r>
            <a:r>
              <a:rPr lang="en-US" altLang="ko-KR" dirty="0"/>
              <a:t>. </a:t>
            </a:r>
            <a:r>
              <a:rPr lang="ko-KR" altLang="en-US" dirty="0"/>
              <a:t>요즘 </a:t>
            </a:r>
            <a:r>
              <a:rPr lang="en-US" altLang="ko-KR" dirty="0"/>
              <a:t>‘</a:t>
            </a:r>
            <a:r>
              <a:rPr lang="ko-KR" altLang="en-US" dirty="0" err="1"/>
              <a:t>네고</a:t>
            </a:r>
            <a:r>
              <a:rPr lang="en-US" altLang="ko-KR" dirty="0"/>
              <a:t>’</a:t>
            </a:r>
            <a:r>
              <a:rPr lang="ko-KR" altLang="en-US" dirty="0"/>
              <a:t>가 유행이지 않습니까</a:t>
            </a:r>
            <a:r>
              <a:rPr lang="en-US" altLang="ko-KR" dirty="0"/>
              <a:t>? </a:t>
            </a:r>
            <a:r>
              <a:rPr lang="ko-KR" altLang="en-US" dirty="0"/>
              <a:t>부동산 매물에 대해서도 유연하게 협상하여 최적의 매물을 구하고 싶다고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! </a:t>
            </a:r>
            <a:r>
              <a:rPr lang="ko-KR" altLang="en-US" dirty="0"/>
              <a:t>저희 웹사이트는 </a:t>
            </a:r>
            <a:r>
              <a:rPr lang="ko-KR" altLang="en-US" dirty="0" err="1"/>
              <a:t>네고에</a:t>
            </a:r>
            <a:r>
              <a:rPr lang="ko-KR" altLang="en-US" dirty="0"/>
              <a:t> 중요한 </a:t>
            </a:r>
            <a:r>
              <a:rPr lang="en-US" altLang="ko-KR" dirty="0"/>
              <a:t>3</a:t>
            </a:r>
            <a:r>
              <a:rPr lang="ko-KR" altLang="en-US" dirty="0"/>
              <a:t>가지 요소를 </a:t>
            </a:r>
            <a:r>
              <a:rPr lang="ko-KR" altLang="en-US" dirty="0" err="1"/>
              <a:t>컴팩트하게</a:t>
            </a:r>
            <a:r>
              <a:rPr lang="ko-KR" altLang="en-US" dirty="0"/>
              <a:t>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0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일정입니다</a:t>
            </a:r>
            <a:r>
              <a:rPr lang="en-US" altLang="ko-KR" dirty="0"/>
              <a:t>. </a:t>
            </a:r>
            <a:r>
              <a:rPr lang="ko-KR" altLang="en-US" dirty="0"/>
              <a:t>각 기능별 구현에서 </a:t>
            </a:r>
            <a:r>
              <a:rPr lang="ko-KR" altLang="en-US" dirty="0" err="1"/>
              <a:t>백엔드는</a:t>
            </a:r>
            <a:r>
              <a:rPr lang="ko-KR" altLang="en-US" dirty="0"/>
              <a:t> 제가</a:t>
            </a:r>
            <a:r>
              <a:rPr lang="en-US" altLang="ko-KR" dirty="0"/>
              <a:t>, </a:t>
            </a:r>
            <a:r>
              <a:rPr lang="ko-KR" altLang="en-US" dirty="0" err="1"/>
              <a:t>프론트엔드는</a:t>
            </a:r>
            <a:r>
              <a:rPr lang="ko-KR" altLang="en-US" dirty="0"/>
              <a:t> 민석님이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4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시장분석을 간단히 하자면</a:t>
            </a:r>
            <a:r>
              <a:rPr lang="en-US" altLang="ko-KR" dirty="0"/>
              <a:t>, </a:t>
            </a:r>
            <a:r>
              <a:rPr lang="ko-KR" altLang="en-US" dirty="0"/>
              <a:t>네이버 부동산은 플랫폼</a:t>
            </a:r>
            <a:r>
              <a:rPr lang="en-US" altLang="ko-KR" dirty="0"/>
              <a:t>, </a:t>
            </a:r>
            <a:r>
              <a:rPr lang="ko-KR" altLang="en-US" dirty="0"/>
              <a:t>사용자수 다 좋지만 커뮤니티가 기능이 부족하며</a:t>
            </a:r>
            <a:r>
              <a:rPr lang="en-US" altLang="ko-KR" dirty="0"/>
              <a:t>, </a:t>
            </a:r>
            <a:r>
              <a:rPr lang="ko-KR" altLang="en-US" dirty="0"/>
              <a:t>직방은 여러 매물이 정리가 잘 되어있지만</a:t>
            </a:r>
            <a:r>
              <a:rPr lang="en-US" altLang="ko-KR" dirty="0"/>
              <a:t>, </a:t>
            </a:r>
            <a:r>
              <a:rPr lang="ko-KR" altLang="en-US" dirty="0"/>
              <a:t>판매자가 못 미더운 경우가 종종 있곤 합니다</a:t>
            </a:r>
            <a:r>
              <a:rPr lang="en-US" altLang="ko-KR" dirty="0"/>
              <a:t>. </a:t>
            </a:r>
            <a:r>
              <a:rPr lang="ko-KR" altLang="en-US" dirty="0"/>
              <a:t>반면 </a:t>
            </a:r>
            <a:r>
              <a:rPr lang="ko-KR" altLang="en-US" dirty="0" err="1"/>
              <a:t>네고왕은</a:t>
            </a:r>
            <a:r>
              <a:rPr lang="en-US" altLang="ko-KR" dirty="0"/>
              <a:t>, </a:t>
            </a:r>
            <a:r>
              <a:rPr lang="ko-KR" altLang="en-US" dirty="0"/>
              <a:t>커뮤니티에서 추천 기능을 통해 매물을 상호 검증할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8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시장분석을 간단히 하자면</a:t>
            </a:r>
            <a:r>
              <a:rPr lang="en-US" altLang="ko-KR" dirty="0"/>
              <a:t>, </a:t>
            </a:r>
            <a:r>
              <a:rPr lang="ko-KR" altLang="en-US" dirty="0"/>
              <a:t>네이버 부동산은 플랫폼</a:t>
            </a:r>
            <a:r>
              <a:rPr lang="en-US" altLang="ko-KR" dirty="0"/>
              <a:t>, </a:t>
            </a:r>
            <a:r>
              <a:rPr lang="ko-KR" altLang="en-US" dirty="0"/>
              <a:t>사용자수 다 좋지만 커뮤니티가 기능이 부족하며</a:t>
            </a:r>
            <a:r>
              <a:rPr lang="en-US" altLang="ko-KR" dirty="0"/>
              <a:t>, </a:t>
            </a:r>
            <a:r>
              <a:rPr lang="ko-KR" altLang="en-US" dirty="0"/>
              <a:t>직방은 여러 매물이 정리가 잘 되어있지만</a:t>
            </a:r>
            <a:r>
              <a:rPr lang="en-US" altLang="ko-KR" dirty="0"/>
              <a:t>, </a:t>
            </a:r>
            <a:r>
              <a:rPr lang="ko-KR" altLang="en-US" dirty="0"/>
              <a:t>판매자가 못 미더운 경우가 종종 있곤 합니다</a:t>
            </a:r>
            <a:r>
              <a:rPr lang="en-US" altLang="ko-KR" dirty="0"/>
              <a:t>. </a:t>
            </a:r>
            <a:r>
              <a:rPr lang="ko-KR" altLang="en-US" dirty="0"/>
              <a:t>반면 </a:t>
            </a:r>
            <a:r>
              <a:rPr lang="ko-KR" altLang="en-US" dirty="0" err="1"/>
              <a:t>네고왕은</a:t>
            </a:r>
            <a:r>
              <a:rPr lang="en-US" altLang="ko-KR" dirty="0"/>
              <a:t>, </a:t>
            </a:r>
            <a:r>
              <a:rPr lang="ko-KR" altLang="en-US" dirty="0"/>
              <a:t>커뮤니티에서 추천 기능을 통해 매물을 상호 검증할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29F5-4677-426B-8F9D-49B68C75BE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0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6620127" y="3075057"/>
            <a:ext cx="2315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4400" dirty="0">
                <a:solidFill>
                  <a:srgbClr val="0837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4400" dirty="0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6730323" y="2693609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6730323" y="2674947"/>
            <a:ext cx="309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SSAFY 7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 최종 관통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7855286" y="4176155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 박민석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 박윤진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9269A-5C4D-BED3-D442-45BFE02E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69" y="1947055"/>
            <a:ext cx="3539444" cy="29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EE38FB-828B-3A74-A56E-6BEBDAFB951C}"/>
              </a:ext>
            </a:extLst>
          </p:cNvPr>
          <p:cNvSpPr/>
          <p:nvPr/>
        </p:nvSpPr>
        <p:spPr>
          <a:xfrm>
            <a:off x="0" y="12877"/>
            <a:ext cx="12192000" cy="6845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68489" y="188165"/>
            <a:ext cx="1855022" cy="830997"/>
            <a:chOff x="3819245" y="188165"/>
            <a:chExt cx="185502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07116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개발환경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6" name="Picture 2" descr="Java logo and symbol, meaning, history, PNG">
            <a:extLst>
              <a:ext uri="{FF2B5EF4-FFF2-40B4-BE49-F238E27FC236}">
                <a16:creationId xmlns:a16="http://schemas.microsoft.com/office/drawing/2014/main" id="{F4B64B85-91E8-4776-B5A1-1AC6E971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78" y="1680341"/>
            <a:ext cx="2279049" cy="14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Boot 2 Migration (스프링부트 마이그레이션) 검토 내용 - ThinkGround">
            <a:extLst>
              <a:ext uri="{FF2B5EF4-FFF2-40B4-BE49-F238E27FC236}">
                <a16:creationId xmlns:a16="http://schemas.microsoft.com/office/drawing/2014/main" id="{2FB4FCC9-6712-1B3C-ECB6-DC54E42E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10" y="1919166"/>
            <a:ext cx="2614565" cy="13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마이바티스(MyBatis) 동적 쿼리 Java로 만들기.">
            <a:extLst>
              <a:ext uri="{FF2B5EF4-FFF2-40B4-BE49-F238E27FC236}">
                <a16:creationId xmlns:a16="http://schemas.microsoft.com/office/drawing/2014/main" id="{F5574BDA-9232-5BDF-E028-C17C3613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39" y="1836415"/>
            <a:ext cx="2053678" cy="15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JOIN 활용법">
            <a:extLst>
              <a:ext uri="{FF2B5EF4-FFF2-40B4-BE49-F238E27FC236}">
                <a16:creationId xmlns:a16="http://schemas.microsoft.com/office/drawing/2014/main" id="{834C1259-3EB8-6E0F-892B-8C610191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08" y="1612033"/>
            <a:ext cx="2816609" cy="18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0A9983-6B48-06BE-ED1E-73B44C87A8A6}"/>
              </a:ext>
            </a:extLst>
          </p:cNvPr>
          <p:cNvSpPr txBox="1"/>
          <p:nvPr/>
        </p:nvSpPr>
        <p:spPr>
          <a:xfrm>
            <a:off x="5326537" y="3202704"/>
            <a:ext cx="63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2.6.7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81899-9CB1-2F97-CD64-0970FD7C17B7}"/>
              </a:ext>
            </a:extLst>
          </p:cNvPr>
          <p:cNvSpPr txBox="1"/>
          <p:nvPr/>
        </p:nvSpPr>
        <p:spPr>
          <a:xfrm>
            <a:off x="2365957" y="3203352"/>
            <a:ext cx="63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1.8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CFA69-FF00-3A7B-6738-055991B76DF3}"/>
              </a:ext>
            </a:extLst>
          </p:cNvPr>
          <p:cNvSpPr txBox="1"/>
          <p:nvPr/>
        </p:nvSpPr>
        <p:spPr>
          <a:xfrm>
            <a:off x="7704913" y="3200441"/>
            <a:ext cx="63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2.2.2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5A42A-7E8A-BEE3-F0C1-1D2AC6EBFAFF}"/>
              </a:ext>
            </a:extLst>
          </p:cNvPr>
          <p:cNvSpPr txBox="1"/>
          <p:nvPr/>
        </p:nvSpPr>
        <p:spPr>
          <a:xfrm>
            <a:off x="10032619" y="3209141"/>
            <a:ext cx="77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8.0.29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34" name="Picture 10" descr="BootstrapVue">
            <a:extLst>
              <a:ext uri="{FF2B5EF4-FFF2-40B4-BE49-F238E27FC236}">
                <a16:creationId xmlns:a16="http://schemas.microsoft.com/office/drawing/2014/main" id="{EEF7D29F-5F42-D3E6-54F6-75102301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706" y="4311102"/>
            <a:ext cx="1314612" cy="13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E770DE-D521-E96B-3779-72F7FF8729C8}"/>
              </a:ext>
            </a:extLst>
          </p:cNvPr>
          <p:cNvSpPr txBox="1"/>
          <p:nvPr/>
        </p:nvSpPr>
        <p:spPr>
          <a:xfrm>
            <a:off x="115073" y="1187866"/>
            <a:ext cx="2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4221E-50C4-6C13-ADE5-AEDFC9047648}"/>
              </a:ext>
            </a:extLst>
          </p:cNvPr>
          <p:cNvSpPr txBox="1"/>
          <p:nvPr/>
        </p:nvSpPr>
        <p:spPr>
          <a:xfrm>
            <a:off x="115072" y="3790173"/>
            <a:ext cx="2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36" name="Picture 12" descr="Vuetify 홈페이지 한글 번역하기">
            <a:extLst>
              <a:ext uri="{FF2B5EF4-FFF2-40B4-BE49-F238E27FC236}">
                <a16:creationId xmlns:a16="http://schemas.microsoft.com/office/drawing/2014/main" id="{96179CBF-6DC6-75DE-CE84-E2CA22EDC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319" y="4110420"/>
            <a:ext cx="1768991" cy="1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8324EB81-AD67-A2C4-64AA-934AE766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27" y="4174362"/>
            <a:ext cx="1642496" cy="16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3C95F1-51E7-F117-52A7-CBAF3A95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02" y="4269059"/>
            <a:ext cx="1642496" cy="14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73FC39-6FE0-FB35-370C-822F093D33E5}"/>
              </a:ext>
            </a:extLst>
          </p:cNvPr>
          <p:cNvSpPr txBox="1"/>
          <p:nvPr/>
        </p:nvSpPr>
        <p:spPr>
          <a:xfrm>
            <a:off x="4609719" y="5888112"/>
            <a:ext cx="63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3.2.0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9F9DE-C7A5-D1D5-37C4-DBBEB793A980}"/>
              </a:ext>
            </a:extLst>
          </p:cNvPr>
          <p:cNvSpPr txBox="1"/>
          <p:nvPr/>
        </p:nvSpPr>
        <p:spPr>
          <a:xfrm>
            <a:off x="2365957" y="5882323"/>
            <a:ext cx="771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2.6.11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49B6E-4ED3-C3C8-FDDF-AFE73AF7D3B2}"/>
              </a:ext>
            </a:extLst>
          </p:cNvPr>
          <p:cNvSpPr txBox="1"/>
          <p:nvPr/>
        </p:nvSpPr>
        <p:spPr>
          <a:xfrm>
            <a:off x="6686134" y="5879411"/>
            <a:ext cx="77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2.2.23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F041E7-F057-7B2E-D7DE-2F985D695FCA}"/>
              </a:ext>
            </a:extLst>
          </p:cNvPr>
          <p:cNvSpPr txBox="1"/>
          <p:nvPr/>
        </p:nvSpPr>
        <p:spPr>
          <a:xfrm>
            <a:off x="8571106" y="5888112"/>
            <a:ext cx="77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2.22.0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Picture 2" descr="Javascript ] Javascript 기본 이론">
            <a:extLst>
              <a:ext uri="{FF2B5EF4-FFF2-40B4-BE49-F238E27FC236}">
                <a16:creationId xmlns:a16="http://schemas.microsoft.com/office/drawing/2014/main" id="{F913B107-023E-3DCE-C9D3-324001151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2" r="20700"/>
          <a:stretch/>
        </p:blipFill>
        <p:spPr bwMode="auto">
          <a:xfrm>
            <a:off x="10032619" y="4047867"/>
            <a:ext cx="1891090" cy="1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D61AC9-D899-C5A6-0685-F18380A5F74D}"/>
              </a:ext>
            </a:extLst>
          </p:cNvPr>
          <p:cNvSpPr txBox="1"/>
          <p:nvPr/>
        </p:nvSpPr>
        <p:spPr>
          <a:xfrm>
            <a:off x="10655885" y="5884850"/>
            <a:ext cx="77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1.7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5" grpId="0"/>
      <p:bldP spid="27" grpId="0"/>
      <p:bldP spid="29" grpId="0"/>
      <p:bldP spid="32" grpId="0"/>
      <p:bldP spid="33" grpId="0"/>
      <p:bldP spid="35" grpId="0"/>
      <p:bldP spid="36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74650" y="188165"/>
            <a:ext cx="1842700" cy="830997"/>
            <a:chOff x="3819245" y="188165"/>
            <a:chExt cx="18427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05884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UCC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UCC">
            <a:hlinkClick r:id="" action="ppaction://media"/>
            <a:extLst>
              <a:ext uri="{FF2B5EF4-FFF2-40B4-BE49-F238E27FC236}">
                <a16:creationId xmlns:a16="http://schemas.microsoft.com/office/drawing/2014/main" id="{BBBDAF78-FB52-AB3A-E065-B838C1BA1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98520" y="188165"/>
            <a:ext cx="2394961" cy="830997"/>
            <a:chOff x="3819245" y="188165"/>
            <a:chExt cx="244022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6563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D1702C-D85A-ED1D-D8BE-60B48D1DF4FC}"/>
              </a:ext>
            </a:extLst>
          </p:cNvPr>
          <p:cNvGrpSpPr/>
          <p:nvPr/>
        </p:nvGrpSpPr>
        <p:grpSpPr>
          <a:xfrm>
            <a:off x="2532677" y="1815385"/>
            <a:ext cx="7126645" cy="3764135"/>
            <a:chOff x="3020287" y="2133171"/>
            <a:chExt cx="7126645" cy="37641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802345-60E1-3C7F-B483-9633A5C7B57B}"/>
                </a:ext>
              </a:extLst>
            </p:cNvPr>
            <p:cNvSpPr/>
            <p:nvPr/>
          </p:nvSpPr>
          <p:spPr>
            <a:xfrm>
              <a:off x="3557738" y="2184845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E1F2AF4-ECD3-210E-5FEA-A87147C6ABB9}"/>
                </a:ext>
              </a:extLst>
            </p:cNvPr>
            <p:cNvSpPr/>
            <p:nvPr/>
          </p:nvSpPr>
          <p:spPr>
            <a:xfrm>
              <a:off x="3020287" y="2133171"/>
              <a:ext cx="1098401" cy="109840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131EDD-C86F-1645-7F30-F61E67264A1C}"/>
                </a:ext>
              </a:extLst>
            </p:cNvPr>
            <p:cNvSpPr/>
            <p:nvPr/>
          </p:nvSpPr>
          <p:spPr>
            <a:xfrm>
              <a:off x="3569487" y="3525349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56D976-C512-9EBB-4FCB-19029A512A9A}"/>
                </a:ext>
              </a:extLst>
            </p:cNvPr>
            <p:cNvSpPr txBox="1"/>
            <p:nvPr/>
          </p:nvSpPr>
          <p:spPr>
            <a:xfrm>
              <a:off x="4118688" y="2497705"/>
              <a:ext cx="4695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아파트 검색을 통해 매물 근처 상권을 빠르게 파악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69AF082-F4F1-9879-9CD4-6B1EAED5B7BB}"/>
                </a:ext>
              </a:extLst>
            </p:cNvPr>
            <p:cNvSpPr/>
            <p:nvPr/>
          </p:nvSpPr>
          <p:spPr>
            <a:xfrm>
              <a:off x="3020287" y="3466038"/>
              <a:ext cx="1098401" cy="109840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75FB9E-6BFB-FDDA-00E0-06C0D1352318}"/>
                </a:ext>
              </a:extLst>
            </p:cNvPr>
            <p:cNvSpPr/>
            <p:nvPr/>
          </p:nvSpPr>
          <p:spPr>
            <a:xfrm>
              <a:off x="3569487" y="4847825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4EC8A90-1BC9-20CA-2B5E-274886FF5F4F}"/>
                </a:ext>
              </a:extLst>
            </p:cNvPr>
            <p:cNvSpPr/>
            <p:nvPr/>
          </p:nvSpPr>
          <p:spPr>
            <a:xfrm>
              <a:off x="3020287" y="4798905"/>
              <a:ext cx="1098401" cy="109840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0AC08B-30A8-909F-EC43-6B61CC10CA8E}"/>
                </a:ext>
              </a:extLst>
            </p:cNvPr>
            <p:cNvSpPr txBox="1"/>
            <p:nvPr/>
          </p:nvSpPr>
          <p:spPr>
            <a:xfrm>
              <a:off x="3306708" y="2378736"/>
              <a:ext cx="5020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2A7C4-C8C4-B9B9-9F33-6E770D41E2A3}"/>
                </a:ext>
              </a:extLst>
            </p:cNvPr>
            <p:cNvSpPr txBox="1"/>
            <p:nvPr/>
          </p:nvSpPr>
          <p:spPr>
            <a:xfrm>
              <a:off x="3306707" y="3669204"/>
              <a:ext cx="5020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52C84-9B02-640E-236A-0799D04442FE}"/>
                </a:ext>
              </a:extLst>
            </p:cNvPr>
            <p:cNvSpPr txBox="1"/>
            <p:nvPr/>
          </p:nvSpPr>
          <p:spPr>
            <a:xfrm>
              <a:off x="3318456" y="4975233"/>
              <a:ext cx="5020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36BA79-CC38-4B2A-CF2C-D068DB3F5030}"/>
                </a:ext>
              </a:extLst>
            </p:cNvPr>
            <p:cNvSpPr txBox="1"/>
            <p:nvPr/>
          </p:nvSpPr>
          <p:spPr>
            <a:xfrm>
              <a:off x="4103234" y="3830572"/>
              <a:ext cx="5942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추천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/</a:t>
              </a: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비추천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’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기능을 이용하여 매물의 대략적인 가치 파악 가능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43C284-0AF2-F9D4-CB87-33F43EC74DE0}"/>
                </a:ext>
              </a:extLst>
            </p:cNvPr>
            <p:cNvSpPr txBox="1"/>
            <p:nvPr/>
          </p:nvSpPr>
          <p:spPr>
            <a:xfrm>
              <a:off x="4103234" y="5175287"/>
              <a:ext cx="530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‘</a:t>
              </a: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네고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게시판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’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을 통해 구매자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판매자간 유연한 협상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3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411008-2D74-C25B-A27B-40A599E9F0A1}"/>
              </a:ext>
            </a:extLst>
          </p:cNvPr>
          <p:cNvSpPr/>
          <p:nvPr/>
        </p:nvSpPr>
        <p:spPr>
          <a:xfrm>
            <a:off x="6667138" y="2590432"/>
            <a:ext cx="3163416" cy="3691608"/>
          </a:xfrm>
          <a:prstGeom prst="rect">
            <a:avLst/>
          </a:prstGeom>
          <a:solidFill>
            <a:srgbClr val="85EFE2">
              <a:alpha val="22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후기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BDEF06-4746-D947-FE6F-D5F6BC7CD5F6}"/>
              </a:ext>
            </a:extLst>
          </p:cNvPr>
          <p:cNvSpPr/>
          <p:nvPr/>
        </p:nvSpPr>
        <p:spPr>
          <a:xfrm>
            <a:off x="2214342" y="2547257"/>
            <a:ext cx="3163416" cy="3691608"/>
          </a:xfrm>
          <a:prstGeom prst="rect">
            <a:avLst/>
          </a:prstGeom>
          <a:solidFill>
            <a:srgbClr val="36D2CE">
              <a:alpha val="22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A51BE8-B233-DAF3-D335-A40F5C62A223}"/>
              </a:ext>
            </a:extLst>
          </p:cNvPr>
          <p:cNvSpPr/>
          <p:nvPr/>
        </p:nvSpPr>
        <p:spPr>
          <a:xfrm>
            <a:off x="2077492" y="2425628"/>
            <a:ext cx="3163416" cy="3691608"/>
          </a:xfrm>
          <a:prstGeom prst="rect">
            <a:avLst/>
          </a:prstGeom>
          <a:solidFill>
            <a:schemeClr val="bg1"/>
          </a:solidFill>
          <a:ln w="317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52B1E-566E-11BC-4B00-8C6B66957409}"/>
              </a:ext>
            </a:extLst>
          </p:cNvPr>
          <p:cNvSpPr txBox="1"/>
          <p:nvPr/>
        </p:nvSpPr>
        <p:spPr>
          <a:xfrm>
            <a:off x="3200686" y="2536744"/>
            <a:ext cx="91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박민석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0DBBC-5DBC-69B1-D8F8-0A72C2A80251}"/>
              </a:ext>
            </a:extLst>
          </p:cNvPr>
          <p:cNvSpPr txBox="1"/>
          <p:nvPr/>
        </p:nvSpPr>
        <p:spPr>
          <a:xfrm>
            <a:off x="2214342" y="2897802"/>
            <a:ext cx="2864652" cy="307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시작할 땐 과연 이걸 할 수 있을지 굉장히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두려웠고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페어인 윤진님은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보다 더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겁내셨습니다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마음을 가다듬어 윤진님을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안심시키고 할 일을 하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보니 우리의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홈페이지의 기본 토대를 완성하였습니다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틀이 잡히자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윤진님도 요구한 기능을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스프링으로 척척 구현해왔습니다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도움을 주면 되돌아온다는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’,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프로젝트에서 협력의 중요성을 느꼈습니다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200" kern="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함께 힘을 합쳐 홈페이지를 완성하여 </a:t>
            </a:r>
            <a:b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굉장히 뿌듯하고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다음에는 더 성장한 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되어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</a:t>
            </a:r>
            <a:r>
              <a:rPr lang="ko-KR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프로젝트에 참여하도록 하겠습니다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ko-KR" sz="1200" kern="100" dirty="0"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BEEAD-6F91-070C-3B51-184A63F59AFA}"/>
              </a:ext>
            </a:extLst>
          </p:cNvPr>
          <p:cNvSpPr txBox="1"/>
          <p:nvPr/>
        </p:nvSpPr>
        <p:spPr>
          <a:xfrm>
            <a:off x="2077492" y="2756910"/>
            <a:ext cx="316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6D2C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……………………………………………………</a:t>
            </a:r>
          </a:p>
          <a:p>
            <a:pPr algn="ctr"/>
            <a:r>
              <a:rPr lang="en-US" altLang="ko-KR" sz="1200" dirty="0">
                <a:solidFill>
                  <a:srgbClr val="85EFE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D1CFE-9BAD-BE37-4F91-AE72C2975FCA}"/>
              </a:ext>
            </a:extLst>
          </p:cNvPr>
          <p:cNvSpPr/>
          <p:nvPr/>
        </p:nvSpPr>
        <p:spPr>
          <a:xfrm>
            <a:off x="6530288" y="2425627"/>
            <a:ext cx="3163415" cy="3691607"/>
          </a:xfrm>
          <a:prstGeom prst="rect">
            <a:avLst/>
          </a:prstGeom>
          <a:solidFill>
            <a:schemeClr val="bg1"/>
          </a:solidFill>
          <a:ln w="317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E55BB-5044-3D99-7431-A1FAEC7096BE}"/>
              </a:ext>
            </a:extLst>
          </p:cNvPr>
          <p:cNvSpPr txBox="1"/>
          <p:nvPr/>
        </p:nvSpPr>
        <p:spPr>
          <a:xfrm>
            <a:off x="7653481" y="2547256"/>
            <a:ext cx="91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박윤진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905E7-06C2-E71F-FA8A-F1AF0C1FFB99}"/>
              </a:ext>
            </a:extLst>
          </p:cNvPr>
          <p:cNvSpPr txBox="1"/>
          <p:nvPr/>
        </p:nvSpPr>
        <p:spPr>
          <a:xfrm>
            <a:off x="6467264" y="2765378"/>
            <a:ext cx="316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6D2C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……………………………………………………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A18BB-EBB9-6888-662F-783F00A3B571}"/>
              </a:ext>
            </a:extLst>
          </p:cNvPr>
          <p:cNvSpPr txBox="1"/>
          <p:nvPr/>
        </p:nvSpPr>
        <p:spPr>
          <a:xfrm>
            <a:off x="6654248" y="2897802"/>
            <a:ext cx="2864652" cy="336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지난 관통프로젝트 때마다 제대로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구현하지 못했기에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총망라하는 최종 프로젝트는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절대로 구현하지 못할 거라 생각했습니다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그렇기에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민석님이 어려운 부분을 맡았으며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저는 </a:t>
            </a:r>
            <a:r>
              <a:rPr lang="ko-KR" altLang="en-US" sz="1200" kern="100" dirty="0" err="1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백엔드의</a:t>
            </a:r>
            <a:r>
              <a:rPr lang="ko-KR" altLang="en-US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일부 기능을 위주로 구현하였습니다</a:t>
            </a:r>
            <a:r>
              <a:rPr lang="en-US" altLang="ko-KR" sz="1200" kern="10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주어진 </a:t>
            </a:r>
            <a:r>
              <a:rPr lang="ko-KR" altLang="en-US" sz="1200" kern="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백엔드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구현을 차근차근 하다 보니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어느정도 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궤도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접어들었다는 생각이 들었습니다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궤도에 접어드니 리듬이 생겼고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 결과 코드 작성에 더 집중하게 되고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새로운 기능도 도입할 여유가 생겼습니다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모든 발전이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민석님이 기본 틀을 잡아준 덕분이라 생각합니다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2</a:t>
            </a:r>
            <a:r>
              <a:rPr lang="ko-KR" altLang="en-US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학기도 </a:t>
            </a:r>
            <a:r>
              <a:rPr lang="ko-KR" altLang="en-US" sz="1200" kern="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화이팅</a:t>
            </a: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!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7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38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400" dirty="0">
                <a:solidFill>
                  <a:srgbClr val="0837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7777301" y="3589501"/>
            <a:ext cx="1187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837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you.</a:t>
            </a:r>
            <a:endParaRPr lang="ko-KR" altLang="en-US" sz="1600" dirty="0">
              <a:solidFill>
                <a:srgbClr val="0837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581110-D95B-2080-9CDC-7F2FE605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05" y="4040091"/>
            <a:ext cx="2616702" cy="21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</a:t>
            </a:r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400" spc="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400" spc="600" dirty="0">
                <a:solidFill>
                  <a:srgbClr val="0837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endParaRPr lang="ko-KR" altLang="en-US" sz="4400" spc="600" dirty="0">
              <a:solidFill>
                <a:srgbClr val="0837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910588" y="188165"/>
            <a:ext cx="2370825" cy="830997"/>
            <a:chOff x="3819245" y="188165"/>
            <a:chExt cx="237082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7257" y="294031"/>
              <a:ext cx="15628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C29D6A-2781-17DF-2044-0B6EA80A2CC0}"/>
              </a:ext>
            </a:extLst>
          </p:cNvPr>
          <p:cNvGrpSpPr/>
          <p:nvPr/>
        </p:nvGrpSpPr>
        <p:grpSpPr>
          <a:xfrm>
            <a:off x="3267319" y="1750678"/>
            <a:ext cx="5657362" cy="4665357"/>
            <a:chOff x="3273750" y="1832159"/>
            <a:chExt cx="5657362" cy="46653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F6D6EE-60E7-4C7D-A6E5-DDF46BE3D41D}"/>
                </a:ext>
              </a:extLst>
            </p:cNvPr>
            <p:cNvSpPr/>
            <p:nvPr/>
          </p:nvSpPr>
          <p:spPr>
            <a:xfrm>
              <a:off x="3273752" y="1832159"/>
              <a:ext cx="2205082" cy="317904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5C649B-98E8-43B2-B60C-E016C81BF3B6}"/>
                </a:ext>
              </a:extLst>
            </p:cNvPr>
            <p:cNvSpPr txBox="1"/>
            <p:nvPr/>
          </p:nvSpPr>
          <p:spPr>
            <a:xfrm>
              <a:off x="3314157" y="1851837"/>
              <a:ext cx="2124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조장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B9C08F9-AC10-49B8-9A1F-CE3E21E70BE4}"/>
                </a:ext>
              </a:extLst>
            </p:cNvPr>
            <p:cNvSpPr/>
            <p:nvPr/>
          </p:nvSpPr>
          <p:spPr>
            <a:xfrm>
              <a:off x="6726030" y="1833731"/>
              <a:ext cx="2205082" cy="317904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FD5674-8CB8-4D84-A329-567D812EAD1C}"/>
                </a:ext>
              </a:extLst>
            </p:cNvPr>
            <p:cNvSpPr txBox="1"/>
            <p:nvPr/>
          </p:nvSpPr>
          <p:spPr>
            <a:xfrm>
              <a:off x="7015342" y="1849188"/>
              <a:ext cx="1626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1A833D-B967-4C52-872C-491730BAC9D3}"/>
                </a:ext>
              </a:extLst>
            </p:cNvPr>
            <p:cNvSpPr txBox="1"/>
            <p:nvPr/>
          </p:nvSpPr>
          <p:spPr>
            <a:xfrm>
              <a:off x="3641748" y="5359913"/>
              <a:ext cx="14318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 박민석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총괄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FrontEnd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E2228-20A0-40A8-A22F-D90296298EB0}"/>
                </a:ext>
              </a:extLst>
            </p:cNvPr>
            <p:cNvSpPr txBox="1"/>
            <p:nvPr/>
          </p:nvSpPr>
          <p:spPr>
            <a:xfrm>
              <a:off x="7098780" y="5327965"/>
              <a:ext cx="143180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 박윤진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BackEnd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설계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UCC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및 발표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9" name="그림 8" descr="벽, 사람, 남자, 서있는이(가) 표시된 사진&#10;&#10;자동 생성된 설명">
              <a:extLst>
                <a:ext uri="{FF2B5EF4-FFF2-40B4-BE49-F238E27FC236}">
                  <a16:creationId xmlns:a16="http://schemas.microsoft.com/office/drawing/2014/main" id="{EAB00C4B-5094-3EFA-3295-2A10979BD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3" t="20419" r="18023" b="29667"/>
            <a:stretch/>
          </p:blipFill>
          <p:spPr>
            <a:xfrm>
              <a:off x="6726029" y="2091645"/>
              <a:ext cx="2205082" cy="3170211"/>
            </a:xfrm>
            <a:prstGeom prst="rect">
              <a:avLst/>
            </a:prstGeom>
          </p:spPr>
        </p:pic>
        <p:pic>
          <p:nvPicPr>
            <p:cNvPr id="16" name="그림 15" descr="나무, 실외, 사람, 사람들이(가) 표시된 사진&#10;&#10;자동 생성된 설명">
              <a:extLst>
                <a:ext uri="{FF2B5EF4-FFF2-40B4-BE49-F238E27FC236}">
                  <a16:creationId xmlns:a16="http://schemas.microsoft.com/office/drawing/2014/main" id="{AA4A0008-1DE5-4743-EC05-F8030AC4B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42" t="43809" r="35896" b="22993"/>
            <a:stretch/>
          </p:blipFill>
          <p:spPr>
            <a:xfrm>
              <a:off x="3273750" y="2091645"/>
              <a:ext cx="2205082" cy="3170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57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1311558" y="2223810"/>
            <a:ext cx="3370014" cy="830997"/>
            <a:chOff x="2526175" y="2598003"/>
            <a:chExt cx="3370014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3210838" y="2701861"/>
              <a:ext cx="2685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기획 배경 및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E2CDD5-B679-6E00-FACF-F2F5DE26E931}"/>
              </a:ext>
            </a:extLst>
          </p:cNvPr>
          <p:cNvGrpSpPr/>
          <p:nvPr/>
        </p:nvGrpSpPr>
        <p:grpSpPr>
          <a:xfrm>
            <a:off x="4999075" y="2223810"/>
            <a:ext cx="2328062" cy="830997"/>
            <a:chOff x="2526175" y="2598003"/>
            <a:chExt cx="2328062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3F7B05-33D6-0C59-2C10-D5020C074D61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502861-F183-F870-C13A-3199AF83FDB2}"/>
                </a:ext>
              </a:extLst>
            </p:cNvPr>
            <p:cNvSpPr txBox="1"/>
            <p:nvPr/>
          </p:nvSpPr>
          <p:spPr>
            <a:xfrm>
              <a:off x="3210838" y="2701861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추진 계획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834EE09-599E-244B-44CC-0BC473063AAE}"/>
              </a:ext>
            </a:extLst>
          </p:cNvPr>
          <p:cNvGrpSpPr/>
          <p:nvPr/>
        </p:nvGrpSpPr>
        <p:grpSpPr>
          <a:xfrm>
            <a:off x="8215009" y="2223810"/>
            <a:ext cx="2223867" cy="830997"/>
            <a:chOff x="2526175" y="2598003"/>
            <a:chExt cx="222386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B33B8E-19C1-09E9-27F1-2350E5F0B5D7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4CD4BA-709B-E37D-AFA8-B4CDEBD642AF}"/>
                </a:ext>
              </a:extLst>
            </p:cNvPr>
            <p:cNvSpPr txBox="1"/>
            <p:nvPr/>
          </p:nvSpPr>
          <p:spPr>
            <a:xfrm>
              <a:off x="3210838" y="2701861"/>
              <a:ext cx="1539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시장분석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45828F1-8459-8BC5-D8D1-9696B3B9A00F}"/>
              </a:ext>
            </a:extLst>
          </p:cNvPr>
          <p:cNvGrpSpPr/>
          <p:nvPr/>
        </p:nvGrpSpPr>
        <p:grpSpPr>
          <a:xfrm>
            <a:off x="1311558" y="3648460"/>
            <a:ext cx="2328062" cy="830997"/>
            <a:chOff x="2526175" y="2598003"/>
            <a:chExt cx="2328062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CB3923-1A9D-CDDA-DE68-D5B446DDF428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EC2F0D-2306-F853-892A-98883D3D73EE}"/>
                </a:ext>
              </a:extLst>
            </p:cNvPr>
            <p:cNvSpPr txBox="1"/>
            <p:nvPr/>
          </p:nvSpPr>
          <p:spPr>
            <a:xfrm>
              <a:off x="3210838" y="2701861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개발 결과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247950-9A26-B8E3-6BD8-DB3CC270EF0C}"/>
              </a:ext>
            </a:extLst>
          </p:cNvPr>
          <p:cNvGrpSpPr/>
          <p:nvPr/>
        </p:nvGrpSpPr>
        <p:grpSpPr>
          <a:xfrm>
            <a:off x="4999075" y="3648460"/>
            <a:ext cx="2223867" cy="830997"/>
            <a:chOff x="2526175" y="2598003"/>
            <a:chExt cx="2223867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8B5965-1E23-A458-1BF0-D0A94345C2B1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C1D210-238D-D3BF-2663-ADD62DF6B219}"/>
                </a:ext>
              </a:extLst>
            </p:cNvPr>
            <p:cNvSpPr txBox="1"/>
            <p:nvPr/>
          </p:nvSpPr>
          <p:spPr>
            <a:xfrm>
              <a:off x="3210838" y="2701861"/>
              <a:ext cx="1539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기대효과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0B6F38F-0965-2507-0B73-3D30C6DE8B14}"/>
              </a:ext>
            </a:extLst>
          </p:cNvPr>
          <p:cNvGrpSpPr/>
          <p:nvPr/>
        </p:nvGrpSpPr>
        <p:grpSpPr>
          <a:xfrm>
            <a:off x="8215009" y="3648460"/>
            <a:ext cx="2223867" cy="830997"/>
            <a:chOff x="2526175" y="2598003"/>
            <a:chExt cx="2223867" cy="83099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2FED10E-5A00-C680-A74B-37BFF5DC1BF6}"/>
                </a:ext>
              </a:extLst>
            </p:cNvPr>
            <p:cNvSpPr txBox="1"/>
            <p:nvPr/>
          </p:nvSpPr>
          <p:spPr>
            <a:xfrm>
              <a:off x="2526175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317F8-A38A-BAC6-AC34-5454C0769AC5}"/>
                </a:ext>
              </a:extLst>
            </p:cNvPr>
            <p:cNvSpPr txBox="1"/>
            <p:nvPr/>
          </p:nvSpPr>
          <p:spPr>
            <a:xfrm>
              <a:off x="3210838" y="2701861"/>
              <a:ext cx="1539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개발후기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7F6B91-D05F-A549-2A9D-A9263DD2DF80}"/>
              </a:ext>
            </a:extLst>
          </p:cNvPr>
          <p:cNvSpPr/>
          <p:nvPr/>
        </p:nvSpPr>
        <p:spPr>
          <a:xfrm>
            <a:off x="0" y="12877"/>
            <a:ext cx="12192000" cy="6845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14159" y="188165"/>
            <a:ext cx="3363682" cy="830997"/>
            <a:chOff x="3819245" y="188165"/>
            <a:chExt cx="336368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25798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기획배경 및 목표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12ED6-4C69-E6A3-BF65-427160B6C09D}"/>
              </a:ext>
            </a:extLst>
          </p:cNvPr>
          <p:cNvGrpSpPr/>
          <p:nvPr/>
        </p:nvGrpSpPr>
        <p:grpSpPr>
          <a:xfrm>
            <a:off x="3747956" y="1656000"/>
            <a:ext cx="4696089" cy="3461122"/>
            <a:chOff x="4098524" y="1656000"/>
            <a:chExt cx="4696089" cy="34611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EBAA913-BF26-078F-3FA9-0B750D0C3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524" y="3435438"/>
              <a:ext cx="1681684" cy="168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생각 풍선: 구름 모양 1">
              <a:extLst>
                <a:ext uri="{FF2B5EF4-FFF2-40B4-BE49-F238E27FC236}">
                  <a16:creationId xmlns:a16="http://schemas.microsoft.com/office/drawing/2014/main" id="{7266B419-9E68-4064-8757-095848C5F5EF}"/>
                </a:ext>
              </a:extLst>
            </p:cNvPr>
            <p:cNvSpPr/>
            <p:nvPr/>
          </p:nvSpPr>
          <p:spPr>
            <a:xfrm>
              <a:off x="4375158" y="1656000"/>
              <a:ext cx="4419455" cy="1739172"/>
            </a:xfrm>
            <a:prstGeom prst="cloudCallout">
              <a:avLst/>
            </a:prstGeom>
            <a:noFill/>
            <a:ln w="28575">
              <a:solidFill>
                <a:srgbClr val="FFC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B4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나는 간단하게</a:t>
              </a:r>
              <a:r>
                <a:rPr lang="en-US" altLang="ko-KR" sz="2000" dirty="0">
                  <a:solidFill>
                    <a:srgbClr val="FFCB4C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</a:t>
              </a:r>
              <a:endParaRPr lang="ko-KR" altLang="en-US" sz="2000" dirty="0">
                <a:solidFill>
                  <a:srgbClr val="FFCB4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7F6B91-D05F-A549-2A9D-A9263DD2DF80}"/>
              </a:ext>
            </a:extLst>
          </p:cNvPr>
          <p:cNvSpPr/>
          <p:nvPr/>
        </p:nvSpPr>
        <p:spPr>
          <a:xfrm>
            <a:off x="-53407" y="12877"/>
            <a:ext cx="12192000" cy="6845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14159" y="188165"/>
            <a:ext cx="3363682" cy="830997"/>
            <a:chOff x="3819245" y="188165"/>
            <a:chExt cx="336368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25798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기획배경 및 목표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57D94E7E-8750-7AEE-882C-114F594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956" y="3435438"/>
            <a:ext cx="1681684" cy="16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4C47369A-6EE4-18AF-5B5A-275391D6F3CE}"/>
              </a:ext>
            </a:extLst>
          </p:cNvPr>
          <p:cNvSpPr/>
          <p:nvPr/>
        </p:nvSpPr>
        <p:spPr>
          <a:xfrm>
            <a:off x="4205928" y="1422495"/>
            <a:ext cx="5897738" cy="1793864"/>
          </a:xfrm>
          <a:prstGeom prst="wedgeEllipseCallout">
            <a:avLst>
              <a:gd name="adj1" fmla="val -31759"/>
              <a:gd name="adj2" fmla="val 69061"/>
            </a:avLst>
          </a:prstGeom>
          <a:noFill/>
          <a:ln w="38100">
            <a:solidFill>
              <a:srgbClr val="FFC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FFCB4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1. 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아파트 이름</a:t>
            </a:r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주소로 아파트 거래내역 검색</a:t>
            </a:r>
            <a:endParaRPr lang="en-US" altLang="ko-KR" sz="1600" b="1" dirty="0">
              <a:solidFill>
                <a:srgbClr val="FFCB4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2. 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지도에서 주변 편의시설 및 날씨 확인</a:t>
            </a:r>
            <a:endParaRPr lang="en-US" altLang="ko-KR" sz="1600" b="1" dirty="0">
              <a:solidFill>
                <a:srgbClr val="FFCB4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3. 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매물에 대한 </a:t>
            </a:r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600" b="1" dirty="0" err="1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네고</a:t>
            </a:r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수 있는 게시판</a:t>
            </a:r>
            <a:endParaRPr lang="en-US" altLang="ko-KR" sz="1600" b="1" dirty="0">
              <a:solidFill>
                <a:srgbClr val="FFCB4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…</a:t>
            </a:r>
            <a:r>
              <a:rPr lang="ko-KR" altLang="en-US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할 수 있었으면 좋겠어</a:t>
            </a:r>
            <a:r>
              <a:rPr lang="en-US" altLang="ko-KR" sz="1600" b="1" dirty="0">
                <a:solidFill>
                  <a:srgbClr val="FFCB4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pPr algn="ctr"/>
            <a:endParaRPr lang="ko-KR" altLang="en-US" sz="1600" b="1" dirty="0">
              <a:solidFill>
                <a:srgbClr val="FFC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7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14159" y="188165"/>
            <a:ext cx="3363682" cy="830997"/>
            <a:chOff x="3819245" y="188165"/>
            <a:chExt cx="336368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25798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기획배경 및 목표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A02ED2-58C3-5EBA-F12F-878EC69B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8" y="1184782"/>
            <a:ext cx="8947188" cy="1983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F87ADC-74E2-56B6-07BA-563AF98F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7" y="2176399"/>
            <a:ext cx="4534533" cy="4020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2EC409-2D5F-911E-74E7-053A43AB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810" y="1623873"/>
            <a:ext cx="914527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3910" y="188165"/>
            <a:ext cx="1924181" cy="830997"/>
            <a:chOff x="3819245" y="188165"/>
            <a:chExt cx="192418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1403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추진 계획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프로젝트 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45F645-832D-E606-2E4F-1BBB42D679F4}"/>
              </a:ext>
            </a:extLst>
          </p:cNvPr>
          <p:cNvSpPr txBox="1"/>
          <p:nvPr/>
        </p:nvSpPr>
        <p:spPr>
          <a:xfrm>
            <a:off x="717961" y="1195316"/>
            <a:ext cx="379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기간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22.05.19 ~ 22.05.26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33253-186B-78DA-900B-550BC386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89" y="1638005"/>
            <a:ext cx="9621319" cy="48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시장분석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유사 서비스의 장단점 분석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및 차별화 전략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81D7C-252C-12D3-3917-8576AD2CC81C}"/>
              </a:ext>
            </a:extLst>
          </p:cNvPr>
          <p:cNvSpPr/>
          <p:nvPr/>
        </p:nvSpPr>
        <p:spPr>
          <a:xfrm>
            <a:off x="1975820" y="1832159"/>
            <a:ext cx="8837016" cy="1354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2BF236-2706-64FC-23A9-5E68FD14C2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0" y="2157567"/>
            <a:ext cx="706105" cy="706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AAFF2-E599-6CAC-6D4D-B3AE7A35AF22}"/>
              </a:ext>
            </a:extLst>
          </p:cNvPr>
          <p:cNvSpPr txBox="1"/>
          <p:nvPr/>
        </p:nvSpPr>
        <p:spPr>
          <a:xfrm>
            <a:off x="3705506" y="2340452"/>
            <a:ext cx="581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많은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MAU,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접근성이 좋은 플랫폼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커뮤니티 기능이 상대적으로 미비함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C9BEB-7B8C-11E7-A472-955EB9498225}"/>
              </a:ext>
            </a:extLst>
          </p:cNvPr>
          <p:cNvSpPr txBox="1"/>
          <p:nvPr/>
        </p:nvSpPr>
        <p:spPr>
          <a:xfrm>
            <a:off x="5435666" y="1833623"/>
            <a:ext cx="235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부동산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9B1A80-422C-B7D9-B299-D3A52B389965}"/>
              </a:ext>
            </a:extLst>
          </p:cNvPr>
          <p:cNvSpPr/>
          <p:nvPr/>
        </p:nvSpPr>
        <p:spPr>
          <a:xfrm>
            <a:off x="1975820" y="3726219"/>
            <a:ext cx="8837016" cy="1354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35F5D-9425-2C90-FAD1-4CD9170435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0" y="4051627"/>
            <a:ext cx="706105" cy="706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E13E7-46E6-1B2F-615B-43EABF496880}"/>
              </a:ext>
            </a:extLst>
          </p:cNvPr>
          <p:cNvSpPr txBox="1"/>
          <p:nvPr/>
        </p:nvSpPr>
        <p:spPr>
          <a:xfrm>
            <a:off x="3705506" y="4234512"/>
            <a:ext cx="581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종류별로 매물이 잘 정리되어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매물 검증 구조가 미비함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11E96-67B3-94C9-C90E-ABB912A7CCDC}"/>
              </a:ext>
            </a:extLst>
          </p:cNvPr>
          <p:cNvSpPr txBox="1"/>
          <p:nvPr/>
        </p:nvSpPr>
        <p:spPr>
          <a:xfrm>
            <a:off x="5435666" y="3726220"/>
            <a:ext cx="235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직방</a:t>
            </a:r>
          </a:p>
        </p:txBody>
      </p:sp>
      <p:pic>
        <p:nvPicPr>
          <p:cNvPr id="1030" name="Picture 6" descr="직방 - Google Play 앱">
            <a:extLst>
              <a:ext uri="{FF2B5EF4-FFF2-40B4-BE49-F238E27FC236}">
                <a16:creationId xmlns:a16="http://schemas.microsoft.com/office/drawing/2014/main" id="{784C2B2D-32E1-99A5-8652-04FCF4E2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91" y="3730972"/>
            <a:ext cx="1349417" cy="13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verrealestate">
            <a:extLst>
              <a:ext uri="{FF2B5EF4-FFF2-40B4-BE49-F238E27FC236}">
                <a16:creationId xmlns:a16="http://schemas.microsoft.com/office/drawing/2014/main" id="{E4542829-359A-AC1E-5492-68F34683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91" y="1814852"/>
            <a:ext cx="1371477" cy="137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8" grpId="0"/>
      <p:bldP spid="13" grpId="0" animBg="1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시장분석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유사 서비스의 장단점 분석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및 차별화 전략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81D7C-252C-12D3-3917-8576AD2CC81C}"/>
              </a:ext>
            </a:extLst>
          </p:cNvPr>
          <p:cNvSpPr/>
          <p:nvPr/>
        </p:nvSpPr>
        <p:spPr>
          <a:xfrm>
            <a:off x="1975820" y="1832159"/>
            <a:ext cx="8837016" cy="1354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2BF236-2706-64FC-23A9-5E68FD14C2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0" y="2157567"/>
            <a:ext cx="706105" cy="706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AAFF2-E599-6CAC-6D4D-B3AE7A35AF22}"/>
              </a:ext>
            </a:extLst>
          </p:cNvPr>
          <p:cNvSpPr txBox="1"/>
          <p:nvPr/>
        </p:nvSpPr>
        <p:spPr>
          <a:xfrm>
            <a:off x="3705506" y="2340452"/>
            <a:ext cx="581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많은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MAU,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접근성이 좋은 플랫폼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커뮤니티 기능이 상대적으로 미비함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C9BEB-7B8C-11E7-A472-955EB9498225}"/>
              </a:ext>
            </a:extLst>
          </p:cNvPr>
          <p:cNvSpPr txBox="1"/>
          <p:nvPr/>
        </p:nvSpPr>
        <p:spPr>
          <a:xfrm>
            <a:off x="5435666" y="1833623"/>
            <a:ext cx="235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부동산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9B1A80-422C-B7D9-B299-D3A52B389965}"/>
              </a:ext>
            </a:extLst>
          </p:cNvPr>
          <p:cNvSpPr/>
          <p:nvPr/>
        </p:nvSpPr>
        <p:spPr>
          <a:xfrm>
            <a:off x="1975820" y="3726219"/>
            <a:ext cx="8837016" cy="1354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35F5D-9425-2C90-FAD1-4CD9170435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0" y="4051627"/>
            <a:ext cx="706105" cy="706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E13E7-46E6-1B2F-615B-43EABF496880}"/>
              </a:ext>
            </a:extLst>
          </p:cNvPr>
          <p:cNvSpPr txBox="1"/>
          <p:nvPr/>
        </p:nvSpPr>
        <p:spPr>
          <a:xfrm>
            <a:off x="3705506" y="4234512"/>
            <a:ext cx="581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종류별로 매물이 잘 정리되어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매물 검증 구조가 미비함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11E96-67B3-94C9-C90E-ABB912A7CCDC}"/>
              </a:ext>
            </a:extLst>
          </p:cNvPr>
          <p:cNvSpPr txBox="1"/>
          <p:nvPr/>
        </p:nvSpPr>
        <p:spPr>
          <a:xfrm>
            <a:off x="5435666" y="3726220"/>
            <a:ext cx="235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직방</a:t>
            </a:r>
          </a:p>
        </p:txBody>
      </p:sp>
      <p:pic>
        <p:nvPicPr>
          <p:cNvPr id="1030" name="Picture 6" descr="직방 - Google Play 앱">
            <a:extLst>
              <a:ext uri="{FF2B5EF4-FFF2-40B4-BE49-F238E27FC236}">
                <a16:creationId xmlns:a16="http://schemas.microsoft.com/office/drawing/2014/main" id="{784C2B2D-32E1-99A5-8652-04FCF4E2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91" y="3730972"/>
            <a:ext cx="1349417" cy="13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verrealestate">
            <a:extLst>
              <a:ext uri="{FF2B5EF4-FFF2-40B4-BE49-F238E27FC236}">
                <a16:creationId xmlns:a16="http://schemas.microsoft.com/office/drawing/2014/main" id="{E4542829-359A-AC1E-5492-68F34683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91" y="1814852"/>
            <a:ext cx="1371477" cy="137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3D80C7-F2D0-1FB5-D793-2685CE5F11A1}"/>
              </a:ext>
            </a:extLst>
          </p:cNvPr>
          <p:cNvSpPr/>
          <p:nvPr/>
        </p:nvSpPr>
        <p:spPr>
          <a:xfrm>
            <a:off x="303903" y="2290588"/>
            <a:ext cx="11220574" cy="2432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20305C-2DA4-2CA7-3113-5ADCDD5EC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9" y="2484620"/>
            <a:ext cx="2505820" cy="20792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EFA627-21CC-1233-47B4-5179DCC815FC}"/>
              </a:ext>
            </a:extLst>
          </p:cNvPr>
          <p:cNvSpPr txBox="1"/>
          <p:nvPr/>
        </p:nvSpPr>
        <p:spPr>
          <a:xfrm>
            <a:off x="5914190" y="2802070"/>
            <a:ext cx="235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CBAA5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solidFill>
                  <a:srgbClr val="0837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solidFill>
                  <a:srgbClr val="CFAD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FC3AB-86B8-9AD0-6C80-670D97355F0C}"/>
              </a:ext>
            </a:extLst>
          </p:cNvPr>
          <p:cNvSpPr txBox="1"/>
          <p:nvPr/>
        </p:nvSpPr>
        <p:spPr>
          <a:xfrm>
            <a:off x="4348678" y="3611352"/>
            <a:ext cx="581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커뮤니티 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추천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’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기능을 통해 매물 상호 검증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8" grpId="0"/>
      <p:bldP spid="13" grpId="0" animBg="1"/>
      <p:bldP spid="15" grpId="0"/>
      <p:bldP spid="17" grpId="0"/>
      <p:bldP spid="21" grpId="0" animBg="1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807</Words>
  <Application>Microsoft Office PowerPoint</Application>
  <PresentationFormat>와이드스크린</PresentationFormat>
  <Paragraphs>137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KoPubWorld돋움체 Bold</vt:lpstr>
      <vt:lpstr>맑은 고딕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박윤진</cp:lastModifiedBy>
  <cp:revision>89</cp:revision>
  <dcterms:created xsi:type="dcterms:W3CDTF">2020-01-03T14:16:53Z</dcterms:created>
  <dcterms:modified xsi:type="dcterms:W3CDTF">2022-06-21T01:55:24Z</dcterms:modified>
</cp:coreProperties>
</file>